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2" r:id="rId7"/>
    <p:sldId id="263" r:id="rId8"/>
    <p:sldId id="265" r:id="rId9"/>
    <p:sldId id="267" r:id="rId10"/>
    <p:sldId id="268" r:id="rId11"/>
    <p:sldId id="259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A4DA9-9B76-914D-BC26-494363F5B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CD0128-6D9F-1E41-A706-A4ED36B4A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04D16-B142-4542-9499-9ABE8805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60DD4E-0904-9E49-A91F-675B269C9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0F16F7-7DA6-D944-9DD5-B2A77591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10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D4E34-D595-754B-8478-D39ABF98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AAED5B-E2BE-D949-8D96-D460D959E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28813-1B1A-244B-A1EA-EE99C04E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8A78A-1188-1F49-A299-309A5852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96F11B-FE38-634A-ABE7-A0879CF3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84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3FF4272-C301-1542-B071-2C6AAF802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C13466-A325-3645-B59F-234B61EDE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4F0663-31E4-024D-9027-02961C35F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91A1FE-ECB7-9D48-88F2-3913BF81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29B3C-EB3C-194A-AD85-9C0717B3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14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F777C-E73C-CA4D-BC6B-FBB031B1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0BD0CE-C187-CA45-85F4-C25132C74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B6361B-5790-FE46-846A-51A08F14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9B8E1E-A724-1948-B0E7-A7AC4711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653FBF-51D1-424E-8730-1792AA1D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213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161D2-5FD9-7C46-93F2-37CCEA855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6E7E1E-B4C6-0F41-AF29-07D56AB2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D53EAB-9947-4541-B499-3B5BA246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AD9992-0937-A144-9ADF-D60C39CC9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BE9F84-C270-A142-9BC8-165155B4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16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A66698-06EA-E142-9482-ADE5B5E44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FC4A1D-C9D4-5348-9D24-44907B59B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064BCA-2C4C-D548-B09A-1BB5507C9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08DA34-A87A-2F4F-97D3-02C68E06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9466ED-0561-8844-9357-641D155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39C2CA-4526-9B40-B9F1-8060CDEA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14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1599D-775D-6342-80F7-6DF125DB0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32353C-4B31-7E44-A6CD-EC6326E5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478E7B-C3F5-D84C-9ABE-B9354DB7A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37EA2CC-1A86-3743-8FD3-02AC61FA0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1CD749-A146-614B-964F-6E8608F10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8FF0A4-FF14-9847-91C5-19DC4C41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A480F8E-BDC3-2A46-81F5-79828F01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6E49C3-9F7B-5C49-85F5-ECD8ADD3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42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74E54-99EB-AE46-8E5F-0C83A5452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903860-2B2D-BF45-B58C-0E8BDD77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748862-DFC9-B246-9397-FABF7EA31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8529E7-4E5B-BD43-9788-EE33098B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81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866275-64A5-C546-9799-EDBA1219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3A0C30F-3119-6046-B6F8-2146DE0E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047A811-9324-5E42-AFB5-3D17C520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56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84285E-1BA4-8D4B-97BE-71752D9E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03F44-C47F-744E-9949-2BBBFC482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3DE58C-49E6-C243-AD3E-1615DC485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38ABE7-308F-EB4A-A02F-1A5C2103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A7EA4D-C0A6-AF4E-9EE8-6D6A01D0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DB0A89-0346-9243-AE6E-FF20A041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0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0DE89-B44D-5546-8387-06ED03405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C57E29C-82CD-B741-99DB-9FD22367C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9865C0-FF02-4440-B5CF-49282ECA7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DC18B4-F52B-1443-BF94-CE701622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14D0C-6259-5548-8858-152DEF1B0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502D71-22EC-BA47-8FA8-E97D768C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15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2D1910-844B-4B4B-8C6B-C528F9DD4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09D024-811F-D445-94B1-69CCA709F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F5B77A-9DE1-DA4E-8023-DE1C18FF0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F08F-D9F1-B04D-BAB6-8AA8BAF4F32E}" type="datetimeFigureOut">
              <a:rPr lang="es-ES" smtClean="0"/>
              <a:t>21/9/21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93D52-D1DD-F944-88FC-D23AC7DB9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5BCC4A-5E0D-CC41-87B3-CED48220A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30652-1CB1-F744-AD96-A03F18CBD8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71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ex.es/conoce-la-uex/centros/fyl/informacion-academica/normativas/mufpes-1/guia-tfm-mufpes-definitiva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ECC6F-0BCF-B643-992C-FB9B020EB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Cambria" panose="02040503050406030204" pitchFamily="18" charset="0"/>
              </a:rPr>
              <a:t>Máster en Formación del Profesorado de Enseñanza Secundaria (MUFPES)</a:t>
            </a:r>
            <a:br>
              <a:rPr lang="es-ES" dirty="0">
                <a:latin typeface="Cambria" panose="02040503050406030204" pitchFamily="18" charset="0"/>
              </a:rPr>
            </a:br>
            <a:r>
              <a:rPr lang="es-ES" dirty="0">
                <a:latin typeface="Cambria" panose="02040503050406030204" pitchFamily="18" charset="0"/>
              </a:rPr>
              <a:t>2021-2022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D86584-CC94-484A-B467-597113C71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  <a:p>
            <a:r>
              <a:rPr lang="es-ES" dirty="0">
                <a:latin typeface="Cambria" panose="02040503050406030204" pitchFamily="18" charset="0"/>
              </a:rPr>
              <a:t>Luis J. Conejero Magro</a:t>
            </a:r>
          </a:p>
          <a:p>
            <a:r>
              <a:rPr lang="es-ES" dirty="0">
                <a:latin typeface="Cambria" panose="02040503050406030204" pitchFamily="18" charset="0"/>
              </a:rPr>
              <a:t>Coordinador de la Comisión de Calidad del MUFPES</a:t>
            </a:r>
          </a:p>
          <a:p>
            <a:r>
              <a:rPr lang="es-ES" dirty="0">
                <a:latin typeface="Cambria" panose="02040503050406030204" pitchFamily="18" charset="0"/>
              </a:rPr>
              <a:t>Facultad de Filosofía y Letras</a:t>
            </a:r>
          </a:p>
        </p:txBody>
      </p:sp>
    </p:spTree>
    <p:extLst>
      <p:ext uri="{BB962C8B-B14F-4D97-AF65-F5344CB8AC3E}">
        <p14:creationId xmlns:p14="http://schemas.microsoft.com/office/powerpoint/2010/main" val="132574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C6A648-5DF7-3D4C-80A8-D2A6BAC0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</a:pPr>
            <a: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Calendario del Máster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25226C-05F4-7446-A65A-993D86CC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b="1" dirty="0">
                <a:latin typeface="Cambria" panose="02040503050406030204" pitchFamily="18" charset="0"/>
              </a:rPr>
              <a:t>Primer semestre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Clases: del 21 de septiembre al 21 de diciembre de 2021.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Período de exámenes (enero 2022): del 11 al 29 de enero.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b="1" dirty="0">
                <a:latin typeface="Cambria" panose="02040503050406030204" pitchFamily="18" charset="0"/>
              </a:rPr>
              <a:t>Segundo semestre (2022)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Clases: del 31 de enero al 10 de marzo.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Seminario de iniciación de prácticas (4 horas): 11 de marzo.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Prácticas en centros: 14 de marzo al 10 de mayo.*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Seminario de finalización de prácticas (4 horas): 12 de mayo.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Período de exámenes: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Convocatoria junio (2022): 18 de mayo al 6 de junio.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Convocatoria julio (2022): 20 de junio al 8 de julio.**</a:t>
            </a:r>
          </a:p>
          <a:p>
            <a:pPr marL="0" indent="0">
              <a:lnSpc>
                <a:spcPct val="120000"/>
              </a:lnSpc>
              <a:buNone/>
            </a:pPr>
            <a:endParaRPr lang="es-ES" dirty="0">
              <a:latin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solidFill>
                  <a:prstClr val="black"/>
                </a:solidFill>
                <a:latin typeface="Cambria" panose="02040503050406030204" pitchFamily="18" charset="0"/>
              </a:rPr>
              <a:t>(Información sobre las Prácticas y el TFM se facilitará a través del </a:t>
            </a:r>
            <a:r>
              <a:rPr lang="es-ES" b="1" dirty="0">
                <a:solidFill>
                  <a:prstClr val="black"/>
                </a:solidFill>
                <a:latin typeface="Cambria" panose="02040503050406030204" pitchFamily="18" charset="0"/>
              </a:rPr>
              <a:t>Espacio Virtual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s-ES" dirty="0">
                <a:solidFill>
                  <a:prstClr val="black"/>
                </a:solidFill>
                <a:latin typeface="Cambria" panose="02040503050406030204" pitchFamily="18" charset="0"/>
              </a:rPr>
              <a:t>a lo largo del curso; a través de los coordinadores de cada especialidad).</a:t>
            </a:r>
            <a:endParaRPr lang="es-ES" dirty="0">
              <a:latin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b="1" dirty="0">
                <a:latin typeface="Cambria" panose="02040503050406030204" pitchFamily="18" charset="0"/>
              </a:rPr>
              <a:t>Prácticas (</a:t>
            </a:r>
            <a:r>
              <a:rPr lang="es-ES" b="1" u="sng" dirty="0">
                <a:latin typeface="Cambria" panose="02040503050406030204" pitchFamily="18" charset="0"/>
              </a:rPr>
              <a:t>orientativo</a:t>
            </a:r>
            <a:r>
              <a:rPr lang="es-ES" b="1" dirty="0">
                <a:latin typeface="Cambria" panose="02040503050406030204" pitchFamily="18" charset="0"/>
              </a:rPr>
              <a:t>) (2022)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Fecha de solicitud: del 25 de enero a mediados de febrero (aprox.)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Publicación de adjudicación provisional de plazas: (finales) de febrero de 2022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Reclamaciones: (finales) de febrero de 2022.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Resolución de adjudicación: (principio) de marzo de 2022.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Entrega de Informe de prácticas (convocatoria ordinaria): antes del 31 de mayo de 2022.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Convocatoria extraordinaria: antes del 5 de julio de 2022.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b="1" dirty="0">
                <a:latin typeface="Cambria" panose="02040503050406030204" pitchFamily="18" charset="0"/>
              </a:rPr>
              <a:t>TFM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Las fechas de entrega de TFM y de defensa las establecerá cada centro dependiendo de su propio calendario.  Solicitud de tutor (octubre/noviembre); el tema es común.</a:t>
            </a:r>
          </a:p>
          <a:p>
            <a:pPr marL="0" indent="0">
              <a:lnSpc>
                <a:spcPct val="120000"/>
              </a:lnSpc>
              <a:buNone/>
            </a:pPr>
            <a:endParaRPr lang="es-ES" dirty="0">
              <a:latin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* Solicitud de centros (DOE 13 de septiembre de 2021) para ofertar plazas.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dirty="0">
                <a:latin typeface="Cambria" panose="02040503050406030204" pitchFamily="18" charset="0"/>
              </a:rPr>
              <a:t>** Se recuerda que los alumnos tienen derecho a solicitar las convocatorias de enero y noviembre en las fechas establecidas por la Universidad </a:t>
            </a:r>
          </a:p>
        </p:txBody>
      </p:sp>
    </p:spTree>
    <p:extLst>
      <p:ext uri="{BB962C8B-B14F-4D97-AF65-F5344CB8AC3E}">
        <p14:creationId xmlns:p14="http://schemas.microsoft.com/office/powerpoint/2010/main" val="424141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ECC6F-0BCF-B643-992C-FB9B020EB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Cambria" panose="02040503050406030204" pitchFamily="18" charset="0"/>
              </a:rPr>
              <a:t>Máster en Formación del Profesorado de Enseñanza Secundaria (MUFPES)</a:t>
            </a:r>
            <a:br>
              <a:rPr lang="es-ES" dirty="0">
                <a:latin typeface="Cambria" panose="02040503050406030204" pitchFamily="18" charset="0"/>
              </a:rPr>
            </a:br>
            <a:r>
              <a:rPr lang="es-ES" dirty="0">
                <a:latin typeface="Cambria" panose="02040503050406030204" pitchFamily="18" charset="0"/>
              </a:rPr>
              <a:t>2021-2022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D86584-CC94-484A-B467-597113C71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s-ES" dirty="0">
              <a:latin typeface="Cambria" panose="02040503050406030204" pitchFamily="18" charset="0"/>
            </a:endParaRPr>
          </a:p>
          <a:p>
            <a:r>
              <a:rPr lang="es-ES" dirty="0">
                <a:latin typeface="Cambria" panose="02040503050406030204" pitchFamily="18" charset="0"/>
              </a:rPr>
              <a:t>Luis J. Conejero Magro</a:t>
            </a:r>
          </a:p>
          <a:p>
            <a:r>
              <a:rPr lang="es-ES" dirty="0">
                <a:latin typeface="Cambria" panose="02040503050406030204" pitchFamily="18" charset="0"/>
              </a:rPr>
              <a:t>Coordinador de la Comisión de Calidad del MUFPES</a:t>
            </a:r>
          </a:p>
          <a:p>
            <a:r>
              <a:rPr lang="es-ES" dirty="0">
                <a:latin typeface="Cambria" panose="02040503050406030204" pitchFamily="18" charset="0"/>
              </a:rPr>
              <a:t>Facultad de Filosofía y Letras</a:t>
            </a:r>
          </a:p>
          <a:p>
            <a:r>
              <a:rPr lang="es-ES" dirty="0" err="1">
                <a:latin typeface="Cambria" panose="02040503050406030204" pitchFamily="18" charset="0"/>
              </a:rPr>
              <a:t>mufpes@unex.es</a:t>
            </a:r>
            <a:endParaRPr lang="es-E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42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4D2AA-DDD4-D641-93BA-BF4D2B0C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023FDD-CC89-AE48-8BC5-88E84183D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Página web de la Facultad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Estructura del Máster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Convalidaciones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Calendario del Máster; Prácticas y TFM</a:t>
            </a:r>
          </a:p>
        </p:txBody>
      </p:sp>
    </p:spTree>
    <p:extLst>
      <p:ext uri="{BB962C8B-B14F-4D97-AF65-F5344CB8AC3E}">
        <p14:creationId xmlns:p14="http://schemas.microsoft.com/office/powerpoint/2010/main" val="158361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2D8BA5-A681-3941-B0D0-82ECEB3C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>
              <a:spcBef>
                <a:spcPts val="1000"/>
              </a:spcBef>
            </a:pPr>
            <a: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Página web de la Facultad</a:t>
            </a:r>
            <a:endParaRPr lang="es-ES" dirty="0">
              <a:latin typeface="Cambria" panose="02040503050406030204" pitchFamily="18" charset="0"/>
            </a:endParaRPr>
          </a:p>
        </p:txBody>
      </p:sp>
      <p:pic>
        <p:nvPicPr>
          <p:cNvPr id="5" name="Marcador de contenido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5F2B6519-A880-3449-9259-9017BA928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34" r="3730"/>
          <a:stretch/>
        </p:blipFill>
        <p:spPr>
          <a:xfrm>
            <a:off x="1901730" y="1608881"/>
            <a:ext cx="8075647" cy="4556507"/>
          </a:xfrm>
        </p:spPr>
      </p:pic>
    </p:spTree>
    <p:extLst>
      <p:ext uri="{BB962C8B-B14F-4D97-AF65-F5344CB8AC3E}">
        <p14:creationId xmlns:p14="http://schemas.microsoft.com/office/powerpoint/2010/main" val="145683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2B8E3-CAF0-F24F-9692-3939831C8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Cambria" panose="02040503050406030204" pitchFamily="18" charset="0"/>
              </a:rPr>
              <a:t>Espacio virtual: Espacio de Coordinación MUFPES Facultad de Filosofía y Letras</a:t>
            </a:r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A5B52AF1-FFF2-774F-9165-CEA614F87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830" r="4900"/>
          <a:stretch/>
        </p:blipFill>
        <p:spPr>
          <a:xfrm>
            <a:off x="1890152" y="1690688"/>
            <a:ext cx="8411696" cy="4486275"/>
          </a:xfrm>
        </p:spPr>
      </p:pic>
    </p:spTree>
    <p:extLst>
      <p:ext uri="{BB962C8B-B14F-4D97-AF65-F5344CB8AC3E}">
        <p14:creationId xmlns:p14="http://schemas.microsoft.com/office/powerpoint/2010/main" val="3411543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84A3C-FA8F-7F4C-BBE4-A8F2A8F63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lvl="0" indent="-514350">
              <a:spcBef>
                <a:spcPts val="1000"/>
              </a:spcBef>
            </a:pPr>
            <a: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rPr>
              <a:t>Estructura del Máster (i)</a:t>
            </a:r>
            <a:endParaRPr lang="es-ES" dirty="0">
              <a:latin typeface="Cambria" panose="020405030504060302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888CCA-3D60-CE4E-B5F4-2BB681EFF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Módulo genérico (común) – asignaturas comunes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Psicología y educación del adolescente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Procesos educativos y realidad escolar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Especialidades (asignaturas: Fundamentos, Didáctica y Metodología / Prácticas docentes y TFM)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Geografía e Historia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Lengua y Literatura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Lengua moderna: francés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Lengua moderna: inglés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S" dirty="0">
                <a:latin typeface="Cambria" panose="02040503050406030204" pitchFamily="18" charset="0"/>
              </a:rPr>
              <a:t>Lengua moderna: portugués</a:t>
            </a:r>
          </a:p>
        </p:txBody>
      </p:sp>
    </p:spTree>
    <p:extLst>
      <p:ext uri="{BB962C8B-B14F-4D97-AF65-F5344CB8AC3E}">
        <p14:creationId xmlns:p14="http://schemas.microsoft.com/office/powerpoint/2010/main" val="332550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9FAE6-6760-B249-9087-DE3082D5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</a:rPr>
              <a:t>Estructura del Máster (ii)</a:t>
            </a:r>
            <a:endParaRPr lang="es-ES" dirty="0"/>
          </a:p>
        </p:txBody>
      </p:sp>
      <p:pic>
        <p:nvPicPr>
          <p:cNvPr id="5" name="Marcador de contenido 4" descr="Interfaz de usuario gráfica, Texto, Aplicación, Excel&#10;&#10;Descripción generada automáticamente">
            <a:extLst>
              <a:ext uri="{FF2B5EF4-FFF2-40B4-BE49-F238E27FC236}">
                <a16:creationId xmlns:a16="http://schemas.microsoft.com/office/drawing/2014/main" id="{C2AD560B-C284-7744-BC14-6B566DD55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726" r="24776" b="6768"/>
          <a:stretch/>
        </p:blipFill>
        <p:spPr>
          <a:xfrm>
            <a:off x="2228144" y="1543050"/>
            <a:ext cx="6904426" cy="4297680"/>
          </a:xfrm>
        </p:spPr>
      </p:pic>
    </p:spTree>
    <p:extLst>
      <p:ext uri="{BB962C8B-B14F-4D97-AF65-F5344CB8AC3E}">
        <p14:creationId xmlns:p14="http://schemas.microsoft.com/office/powerpoint/2010/main" val="154861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718C9-1EDA-704D-A425-BC7F4C1C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</a:rPr>
              <a:t>Estructura del Máster (iii)</a:t>
            </a:r>
            <a:b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b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</a:rPr>
              <a:t>Prácticas y TFM</a:t>
            </a:r>
            <a:endParaRPr lang="es-ES" sz="2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8B10078-ED5F-244C-B9D9-DB7032EFD8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088827"/>
              </p:ext>
            </p:extLst>
          </p:nvPr>
        </p:nvGraphicFramePr>
        <p:xfrm>
          <a:off x="5323944" y="1027906"/>
          <a:ext cx="6435090" cy="2556510"/>
        </p:xfrm>
        <a:graphic>
          <a:graphicData uri="http://schemas.openxmlformats.org/drawingml/2006/table">
            <a:tbl>
              <a:tblPr/>
              <a:tblGrid>
                <a:gridCol w="5074920">
                  <a:extLst>
                    <a:ext uri="{9D8B030D-6E8A-4147-A177-3AD203B41FA5}">
                      <a16:colId xmlns:a16="http://schemas.microsoft.com/office/drawing/2014/main" val="1661087543"/>
                    </a:ext>
                  </a:extLst>
                </a:gridCol>
                <a:gridCol w="1360170">
                  <a:extLst>
                    <a:ext uri="{9D8B030D-6E8A-4147-A177-3AD203B41FA5}">
                      <a16:colId xmlns:a16="http://schemas.microsoft.com/office/drawing/2014/main" val="190065038"/>
                    </a:ext>
                  </a:extLst>
                </a:gridCol>
              </a:tblGrid>
              <a:tr h="664845"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ASIGNATURA</a:t>
                      </a:r>
                      <a:endParaRPr lang="es-ES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4290" marR="3429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CRÉDITOS</a:t>
                      </a:r>
                      <a:endParaRPr lang="es-ES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4290" marR="3429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253066"/>
                  </a:ext>
                </a:extLst>
              </a:tr>
              <a:tr h="1217295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PRÁCTICAS DOCENTES (</a:t>
                      </a:r>
                      <a:r>
                        <a:rPr lang="es-ES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200 h de permanencia en el centro </a:t>
                      </a:r>
                      <a:r>
                        <a:rPr lang="es-ES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y un </a:t>
                      </a:r>
                      <a:r>
                        <a:rPr lang="es-ES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mínimo de 30 horas de prácticas docentes</a:t>
                      </a:r>
                      <a:r>
                        <a:rPr lang="es-ES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).</a:t>
                      </a:r>
                      <a:endParaRPr lang="es-ES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r>
                        <a:rPr lang="es-ES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(Ver Plan de Prácticas, pág. web Facultad)</a:t>
                      </a:r>
                      <a:endParaRPr lang="es-ES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4290" marR="3429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s-ES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4290" marR="3429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581051"/>
                  </a:ext>
                </a:extLst>
              </a:tr>
              <a:tr h="674370"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TRABAJO FIN DE MÁSTER (TFM). (Ver Guía TFM, pág. web Facultad)</a:t>
                      </a:r>
                      <a:endParaRPr lang="es-ES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4290" marR="3429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s-ES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4290" marR="34290" marT="34290" marB="342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200512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032AA3FC-036C-A541-BF15-EA2E00E9FB9D}"/>
              </a:ext>
            </a:extLst>
          </p:cNvPr>
          <p:cNvSpPr txBox="1"/>
          <p:nvPr/>
        </p:nvSpPr>
        <p:spPr>
          <a:xfrm>
            <a:off x="942536" y="2110153"/>
            <a:ext cx="42484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Guía de TFM se encuentra disponible en el siguientes enlace:</a:t>
            </a:r>
          </a:p>
          <a:p>
            <a:endParaRPr lang="es-ES" dirty="0"/>
          </a:p>
          <a:p>
            <a:r>
              <a:rPr lang="es-ES" dirty="0">
                <a:hlinkClick r:id="rId2"/>
              </a:rPr>
              <a:t>https://www.unex.es/conoce-la-uex/centros/fyl/informacion-academica/normativas/mufpes-1/guia-tfm-mufpes-definitiva.pdf</a:t>
            </a:r>
            <a:endParaRPr lang="es-ES" dirty="0"/>
          </a:p>
          <a:p>
            <a:endParaRPr lang="es-ES" dirty="0"/>
          </a:p>
          <a:p>
            <a:r>
              <a:rPr lang="es-ES" dirty="0"/>
              <a:t>La Guía o Plan de Prácticas de la UEX se facilitará a través del </a:t>
            </a:r>
            <a:r>
              <a:rPr lang="es-ES" b="1" dirty="0"/>
              <a:t>Espacio Virtual</a:t>
            </a:r>
            <a:r>
              <a:rPr lang="es-ES" dirty="0"/>
              <a:t> antes del comienzo de las Prácticas.</a:t>
            </a:r>
          </a:p>
        </p:txBody>
      </p:sp>
    </p:spTree>
    <p:extLst>
      <p:ext uri="{BB962C8B-B14F-4D97-AF65-F5344CB8AC3E}">
        <p14:creationId xmlns:p14="http://schemas.microsoft.com/office/powerpoint/2010/main" val="337118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DAA961-08FB-E245-94A7-DB498D31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</a:rPr>
              <a:t>Estructura del Máster (iv)</a:t>
            </a:r>
            <a:b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</a:rPr>
              <a:t>Horario (http://</a:t>
            </a:r>
            <a:r>
              <a:rPr lang="es-ES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www.gafyl.es</a:t>
            </a:r>
            <a:r>
              <a:rPr lang="es-ES" sz="2800" dirty="0">
                <a:solidFill>
                  <a:prstClr val="black"/>
                </a:solidFill>
                <a:latin typeface="Cambria" panose="02040503050406030204" pitchFamily="18" charset="0"/>
              </a:rPr>
              <a:t>/)</a:t>
            </a:r>
            <a:endParaRPr lang="es-ES" dirty="0"/>
          </a:p>
        </p:txBody>
      </p:sp>
      <p:pic>
        <p:nvPicPr>
          <p:cNvPr id="5" name="Marcador de contenido 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7B342AAF-2142-A34C-B64F-F2C713908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88" t="6840" r="24222" b="7322"/>
          <a:stretch/>
        </p:blipFill>
        <p:spPr>
          <a:xfrm>
            <a:off x="838200" y="1690688"/>
            <a:ext cx="4014061" cy="3735092"/>
          </a:xfrm>
        </p:spPr>
      </p:pic>
      <p:pic>
        <p:nvPicPr>
          <p:cNvPr id="7" name="Imagen 6" descr="Interfaz de usuario gráfica, Tabla&#10;&#10;Descripción generada automáticamente">
            <a:extLst>
              <a:ext uri="{FF2B5EF4-FFF2-40B4-BE49-F238E27FC236}">
                <a16:creationId xmlns:a16="http://schemas.microsoft.com/office/drawing/2014/main" id="{1C5C27FB-6F7B-8E42-8B79-097311F8C8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80" t="7458" r="24746" b="7571"/>
          <a:stretch/>
        </p:blipFill>
        <p:spPr>
          <a:xfrm>
            <a:off x="5966848" y="975706"/>
            <a:ext cx="5232823" cy="490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69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58FBF-9667-3F4E-82C4-26C492C8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200" dirty="0">
                <a:solidFill>
                  <a:prstClr val="black"/>
                </a:solidFill>
                <a:latin typeface="Cambria" panose="02040503050406030204" pitchFamily="18" charset="0"/>
              </a:rPr>
              <a:t>Convalidaciones</a:t>
            </a:r>
            <a:br>
              <a:rPr lang="es-ES" sz="32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br>
              <a:rPr lang="es-ES" sz="3200" dirty="0">
                <a:solidFill>
                  <a:prstClr val="black"/>
                </a:solidFill>
                <a:latin typeface="Cambria" panose="02040503050406030204" pitchFamily="18" charset="0"/>
              </a:rPr>
            </a:br>
            <a:r>
              <a:rPr lang="es-ES" sz="3200" dirty="0">
                <a:solidFill>
                  <a:prstClr val="black"/>
                </a:solidFill>
                <a:latin typeface="Cambria" panose="02040503050406030204" pitchFamily="18" charset="0"/>
              </a:rPr>
              <a:t>Prácticas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49C76-33B4-3D4D-9B6F-50ECE8140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Cambria" panose="02040503050406030204" pitchFamily="18" charset="0"/>
              </a:rPr>
              <a:t>Ni por actividades profesionales.</a:t>
            </a:r>
          </a:p>
          <a:p>
            <a:endParaRPr lang="es-ES" dirty="0"/>
          </a:p>
          <a:p>
            <a:pPr marL="457200" lvl="1" indent="0">
              <a:buNone/>
            </a:pPr>
            <a:r>
              <a:rPr lang="es-ES" dirty="0"/>
              <a:t>(Art. 6 del RD 1393/2007, modificado por RD 861/2010)</a:t>
            </a:r>
          </a:p>
          <a:p>
            <a:pPr lvl="1"/>
            <a:endParaRPr lang="es-ES" dirty="0">
              <a:latin typeface="Cambria" panose="02040503050406030204" pitchFamily="18" charset="0"/>
            </a:endParaRPr>
          </a:p>
          <a:p>
            <a:r>
              <a:rPr lang="es-ES" dirty="0">
                <a:latin typeface="Cambria" panose="02040503050406030204" pitchFamily="18" charset="0"/>
              </a:rPr>
              <a:t>Ni por el “antiguo” CAP (150 horas).</a:t>
            </a:r>
          </a:p>
          <a:p>
            <a:r>
              <a:rPr lang="es-ES" dirty="0">
                <a:latin typeface="Cambria" panose="02040503050406030204" pitchFamily="18" charset="0"/>
              </a:rPr>
              <a:t>Ni por prácticas o experiencias similares, en otros países.</a:t>
            </a:r>
          </a:p>
        </p:txBody>
      </p:sp>
    </p:spTree>
    <p:extLst>
      <p:ext uri="{BB962C8B-B14F-4D97-AF65-F5344CB8AC3E}">
        <p14:creationId xmlns:p14="http://schemas.microsoft.com/office/powerpoint/2010/main" val="18102527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651</Words>
  <Application>Microsoft Macintosh PowerPoint</Application>
  <PresentationFormat>Panorámica</PresentationFormat>
  <Paragraphs>77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Tema de Office</vt:lpstr>
      <vt:lpstr>Máster en Formación del Profesorado de Enseñanza Secundaria (MUFPES) 2021-2022</vt:lpstr>
      <vt:lpstr>Presentación de PowerPoint</vt:lpstr>
      <vt:lpstr>Página web de la Facultad</vt:lpstr>
      <vt:lpstr>Espacio virtual: Espacio de Coordinación MUFPES Facultad de Filosofía y Letras</vt:lpstr>
      <vt:lpstr>Estructura del Máster (i)</vt:lpstr>
      <vt:lpstr>Estructura del Máster (ii)</vt:lpstr>
      <vt:lpstr>Estructura del Máster (iii)  Prácticas y TFM</vt:lpstr>
      <vt:lpstr>Estructura del Máster (iv) Horario (http://www.gafyl.es/)</vt:lpstr>
      <vt:lpstr>Convalidaciones  Prácticas</vt:lpstr>
      <vt:lpstr>Calendario del Máster</vt:lpstr>
      <vt:lpstr>Máster en Formación del Profesorado de Enseñanza Secundaria (MUFPES) 2021-2022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Máster en Formación del Profesorado de Enseñanza Secundaria (MUFPES) 2021-2022</dc:title>
  <dc:creator>Microsoft Office User</dc:creator>
  <cp:lastModifiedBy>LUIS JAVIER  CONEJERO MAGRO</cp:lastModifiedBy>
  <cp:revision>5</cp:revision>
  <dcterms:created xsi:type="dcterms:W3CDTF">2021-09-08T11:27:40Z</dcterms:created>
  <dcterms:modified xsi:type="dcterms:W3CDTF">2021-09-21T13:07:21Z</dcterms:modified>
</cp:coreProperties>
</file>